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Raleway" pitchFamily="34" charset="0"/>
      <p:regular r:id="rId17"/>
    </p:embeddedFont>
    <p:embeddedFont>
      <p:font typeface="Raleway" pitchFamily="34" charset="-122"/>
      <p:regular r:id="rId18"/>
    </p:embeddedFont>
    <p:embeddedFont>
      <p:font typeface="Raleway" pitchFamily="34" charset="-120"/>
      <p:regular r:id="rId19"/>
    </p:embeddedFont>
    <p:embeddedFont>
      <p:font typeface="Roboto" panose="02000000000000000000" pitchFamily="34" charset="0"/>
      <p:regular r:id="rId20"/>
    </p:embeddedFont>
    <p:embeddedFont>
      <p:font typeface="Roboto" panose="02000000000000000000" pitchFamily="34" charset="-122"/>
      <p:regular r:id="rId21"/>
    </p:embeddedFont>
    <p:embeddedFont>
      <p:font typeface="Roboto" panose="020000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8626"/>
            <a:ext cx="7556421" cy="2934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Introduction</a:t>
            </a:r>
            <a:r>
              <a:rPr lang="en-IN" altLang="en-US" sz="6150" b="1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 to</a:t>
            </a:r>
            <a:r>
              <a:rPr lang="en-US" sz="6150" b="1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 Hyperledger Fabric</a:t>
            </a:r>
            <a:endParaRPr lang="en-US" sz="6150" b="1" dirty="0">
              <a:solidFill>
                <a:srgbClr val="1B1B27"/>
              </a:solidFill>
              <a:latin typeface="Times New Roman" panose="02020603050405020304" charset="0"/>
              <a:ea typeface="Raleway" pitchFamily="34" charset="-122"/>
              <a:cs typeface="Times New Roman" panose="0202060305040502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63440"/>
            <a:ext cx="7556421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630150" y="7581265"/>
            <a:ext cx="1999615" cy="64833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445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leway" pitchFamily="34" charset="0"/>
              <a:ea typeface="Raleway" pitchFamily="34" charset="-122"/>
              <a:cs typeface="Raleway" pitchFamily="34" charset="-12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2630150" y="7581265"/>
            <a:ext cx="1999615" cy="64833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100054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Hyperledger Fabric Architecture Overview</a:t>
            </a:r>
            <a:endParaRPr lang="en-US" sz="445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Hyperledger Fabric is built on a modular architecture, allowing for the customization and integration of various components to suit the specific needs of an enterprise.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555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Pluggable Consensus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Fabric offers a choice of consensus protocols, enabling organizations to select the mechanism that best aligns with their requirements and regulatory environment.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366712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 and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modular design and pluggable consensus mechanisms contribute to Fabric's ability to handle high transaction volumes and provide low latency, critical for enterprise-grade applications.</a:t>
            </a:r>
            <a:endParaRPr lang="en-US" sz="1750" dirty="0"/>
          </a:p>
        </p:txBody>
      </p:sp>
      <p:sp>
        <p:nvSpPr>
          <p:cNvPr id="9" name="Text Box 8"/>
          <p:cNvSpPr txBox="1"/>
          <p:nvPr/>
        </p:nvSpPr>
        <p:spPr>
          <a:xfrm>
            <a:off x="711835" y="330898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12630150" y="7581265"/>
            <a:ext cx="1999615" cy="64833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760809"/>
            <a:ext cx="7645241" cy="13382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B1B27"/>
                </a:solidFill>
                <a:latin typeface="Times New Roman" panose="02020603050405020304" charset="0"/>
                <a:ea typeface="Raleway" pitchFamily="34" charset="-122"/>
                <a:cs typeface="Times New Roman" panose="02020603050405020304" charset="0"/>
              </a:rPr>
              <a:t>Key Components of Hyperledger Fabric</a:t>
            </a:r>
            <a:endParaRPr lang="en-US" sz="4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35779" y="266104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7825" y="2741295"/>
            <a:ext cx="137517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1581" y="2661047"/>
            <a:ext cx="2676644" cy="334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Peers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1581" y="3124081"/>
            <a:ext cx="3019782" cy="1713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basic building blocks of the Hyperledger Fabric network, responsible for hosting chaincode and maintaining the ledger.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2661047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600" y="2741295"/>
            <a:ext cx="167402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1238" y="2661047"/>
            <a:ext cx="2676644" cy="334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Orderers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1238" y="3124081"/>
            <a:ext cx="3019782" cy="13706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Responsible for collecting endorsed transactions, ordering them into blocks, and distributing the blocks to peers.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779" y="5292328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0799" y="5372576"/>
            <a:ext cx="171569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1581" y="5292328"/>
            <a:ext cx="2676644" cy="334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1581" y="5755362"/>
            <a:ext cx="3019782" cy="1713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Provide a private communication mechanism for a subset of network members, enabling confidential transactions and data sharing.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5437" y="5292328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18552" y="5372576"/>
            <a:ext cx="175379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861238" y="5292328"/>
            <a:ext cx="2676644" cy="334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Chaincode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861238" y="5755362"/>
            <a:ext cx="3019782" cy="13706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smart contracts that define the business logic and data model, deployed and executed on the Fabric network.</a:t>
            </a:r>
            <a:endParaRPr lang="en-US" sz="1650" dirty="0"/>
          </a:p>
        </p:txBody>
      </p:sp>
      <p:sp>
        <p:nvSpPr>
          <p:cNvPr id="20" name="Rectangles 19"/>
          <p:cNvSpPr/>
          <p:nvPr/>
        </p:nvSpPr>
        <p:spPr>
          <a:xfrm>
            <a:off x="12630150" y="7581265"/>
            <a:ext cx="1999615" cy="64833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9" y="496610"/>
            <a:ext cx="7883842" cy="1125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 Flow in Hyperledger Fabric</a:t>
            </a:r>
            <a:endParaRPr lang="en-US" sz="3500" b="1" dirty="0"/>
          </a:p>
        </p:txBody>
      </p:sp>
      <p:sp>
        <p:nvSpPr>
          <p:cNvPr id="4" name="Shape 1"/>
          <p:cNvSpPr/>
          <p:nvPr/>
        </p:nvSpPr>
        <p:spPr>
          <a:xfrm>
            <a:off x="888683" y="1891784"/>
            <a:ext cx="22860" cy="5841206"/>
          </a:xfrm>
          <a:prstGeom prst="roundRect">
            <a:avLst>
              <a:gd name="adj" fmla="val 330756"/>
            </a:avLst>
          </a:prstGeom>
          <a:solidFill>
            <a:srgbClr val="C7C7D0"/>
          </a:solidFill>
        </p:spPr>
      </p:sp>
      <p:sp>
        <p:nvSpPr>
          <p:cNvPr id="5" name="Shape 2"/>
          <p:cNvSpPr/>
          <p:nvPr/>
        </p:nvSpPr>
        <p:spPr>
          <a:xfrm>
            <a:off x="1079778" y="2285405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7C7D0"/>
          </a:solidFill>
        </p:spPr>
      </p:sp>
      <p:sp>
        <p:nvSpPr>
          <p:cNvPr id="6" name="Shape 3"/>
          <p:cNvSpPr/>
          <p:nvPr/>
        </p:nvSpPr>
        <p:spPr>
          <a:xfrm>
            <a:off x="697587" y="2094309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2248" y="2161818"/>
            <a:ext cx="115610" cy="270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236" y="2071807"/>
            <a:ext cx="2250281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Proposal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236" y="2461022"/>
            <a:ext cx="6623685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client application sends a transaction proposal to the relevant peer nodes for endorsement.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79778" y="3790712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7C7D0"/>
          </a:solidFill>
        </p:spPr>
      </p:sp>
      <p:sp>
        <p:nvSpPr>
          <p:cNvPr id="11" name="Shape 8"/>
          <p:cNvSpPr/>
          <p:nvPr/>
        </p:nvSpPr>
        <p:spPr>
          <a:xfrm>
            <a:off x="697587" y="3599617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9747" y="3667125"/>
            <a:ext cx="140732" cy="270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236" y="3577114"/>
            <a:ext cx="2250281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Endorsement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236" y="3966329"/>
            <a:ext cx="6623685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Peer nodes simulate the transaction and provide their endorsement, verifying the validity of the proposal.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9778" y="5296019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7C7D0"/>
          </a:solidFill>
        </p:spPr>
      </p:sp>
      <p:sp>
        <p:nvSpPr>
          <p:cNvPr id="16" name="Shape 13"/>
          <p:cNvSpPr/>
          <p:nvPr/>
        </p:nvSpPr>
        <p:spPr>
          <a:xfrm>
            <a:off x="697587" y="5104924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7961" y="5172432"/>
            <a:ext cx="144185" cy="270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236" y="5082421"/>
            <a:ext cx="2250281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Ordering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236" y="5471636"/>
            <a:ext cx="6623685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endorsed proposal is sent to the ordering service, which gathers and sequences the transactions into blocks.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9778" y="6801326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C7C7D0"/>
          </a:solidFill>
        </p:spPr>
      </p:sp>
      <p:sp>
        <p:nvSpPr>
          <p:cNvPr id="21" name="Shape 18"/>
          <p:cNvSpPr/>
          <p:nvPr/>
        </p:nvSpPr>
        <p:spPr>
          <a:xfrm>
            <a:off x="697587" y="6610231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26413" y="6677739"/>
            <a:ext cx="147399" cy="270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236" y="6587728"/>
            <a:ext cx="2902982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Validation and Commitment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236" y="6976943"/>
            <a:ext cx="6623685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blocks are then distributed to the peers, who validate the transactions and commit the changes to the ledger.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682" y="3009662"/>
            <a:ext cx="10541318" cy="616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Consensus Mechanisms in Hyperledger Fabric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0682" y="3922395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5588" y="4127302"/>
            <a:ext cx="2466737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Raft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5588" y="4554022"/>
            <a:ext cx="6116122" cy="946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crash fault-tolerant consensus protocol that achieves consensus through an elected leader, providing deterministic and fast transaction finality.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3903" y="3922395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8809" y="4127302"/>
            <a:ext cx="2466737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Kafka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8809" y="4554022"/>
            <a:ext cx="6116122" cy="631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distributed streaming platform used as the ordering service in Hyperledger Fabric, offering high throughput and scalability.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0682" y="5903119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5588" y="6108025"/>
            <a:ext cx="2466737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SOLO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5588" y="6534745"/>
            <a:ext cx="6116122" cy="631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 simple, single-node ordering service suitable for development and testing environments, not recommended for production use.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3903" y="5903119"/>
            <a:ext cx="6525935" cy="1783437"/>
          </a:xfrm>
          <a:prstGeom prst="roundRect">
            <a:avLst>
              <a:gd name="adj" fmla="val 464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8809" y="6108025"/>
            <a:ext cx="2484834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Pluggable Consensus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8809" y="6534745"/>
            <a:ext cx="6116122" cy="946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Hyperledger Fabric allows organizations to choose the consensus mechanism that best fits their requirements, enabling flexibility and customization.</a:t>
            </a:r>
            <a:endParaRPr lang="en-US" sz="1550" dirty="0"/>
          </a:p>
        </p:txBody>
      </p:sp>
      <p:sp>
        <p:nvSpPr>
          <p:cNvPr id="16" name="Text Box 15"/>
          <p:cNvSpPr txBox="1"/>
          <p:nvPr/>
        </p:nvSpPr>
        <p:spPr>
          <a:xfrm>
            <a:off x="13824585" y="7969885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2630150" y="7733030"/>
            <a:ext cx="1999615" cy="496570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596860"/>
            <a:ext cx="7663815" cy="1321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Chaincode (Smart Contracts) in Hyperledger Fabric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493" y="2235875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493" y="2975967"/>
            <a:ext cx="2643426" cy="330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Customizable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493" y="3433167"/>
            <a:ext cx="3673316" cy="135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Chaincode can be written in various programming languages, allowing developers to leverage their existing skills and tools.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91" y="2235875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2975967"/>
            <a:ext cx="2643426" cy="330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Execution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6991" y="3433167"/>
            <a:ext cx="3673316" cy="1353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Chaincode runs in a secure and isolated environment, ensuring the integrity and confidentiality of transactions.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5420558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493" y="6160651"/>
            <a:ext cx="2643426" cy="330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Control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493" y="6617851"/>
            <a:ext cx="3673316" cy="1014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Chaincode can implement fine-grained access controls, restricting who can read, write, or update the ledger.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91" y="5420558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6991" y="6160651"/>
            <a:ext cx="2643426" cy="330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Versioning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6991" y="6617851"/>
            <a:ext cx="3673316" cy="1014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Chaincode can be upgraded and versioned, allowing organizations to evolve their business logic over time.</a:t>
            </a:r>
            <a:endParaRPr lang="en-US" sz="1650" dirty="0"/>
          </a:p>
        </p:txBody>
      </p:sp>
      <p:sp>
        <p:nvSpPr>
          <p:cNvPr id="16" name="Rectangles 15"/>
          <p:cNvSpPr/>
          <p:nvPr/>
        </p:nvSpPr>
        <p:spPr>
          <a:xfrm>
            <a:off x="12630150" y="7760335"/>
            <a:ext cx="1999615" cy="46926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7635954" cy="13465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Channels and Private Data in Hyperledger Fabric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3" y="2262188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477572"/>
            <a:ext cx="2693194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Channel Creation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2943344"/>
            <a:ext cx="623554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Channels provide a private and secure communication mechanism for a subset of network members.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3985736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201120"/>
            <a:ext cx="295644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Private Data Collections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666893"/>
            <a:ext cx="623554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Confidential data can be stored in private data collections, accessible only to authorized members of the channel.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5709285"/>
            <a:ext cx="1077278" cy="1930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5924669"/>
            <a:ext cx="2693194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Selective Visibility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390442"/>
            <a:ext cx="6235541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Channels and private data enable organizations to control the visibility and accessibility of sensitive information, ensuring privacy and compliance.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Enterprise Blockchain Use Cases with Hyperledger Fabric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32851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Supply Chain Traceability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Hyperledger Fabric can provide end-to-end visibility and transparency in complex supply chain networks, enabling improved tracking and monitoring of goods.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Trade Finance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The platform can streamline trade finance processes, such as letters of credit and trade settlements, by automating transactions and reducing paperwork.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393299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Healthcare Data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Fabric's privacy and security features can be leveraged to securely store and share sensitive patient data, improving data management and interoperability in the healthcare industry.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630150" y="7581265"/>
            <a:ext cx="1999615" cy="64833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Hyperledger Fabric, as a leading enterprise blockchain framework, offers a modular, customizable, and scalable solution for organizations seeking to harness the power of blockchain technology. Its versatile architecture, consensus mechanisms, and privacy-preserving features make it well-suited for a wide range of enterprise-grade applications across various industries.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630150" y="7581265"/>
            <a:ext cx="1999615" cy="648335"/>
          </a:xfrm>
          <a:prstGeom prst="rect">
            <a:avLst/>
          </a:prstGeom>
          <a:solidFill>
            <a:schemeClr val="bg1"/>
          </a:solidFill>
          <a:ln w="28575" cmpd="dbl">
            <a:noFill/>
            <a:prstDash val="dash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4347</Words>
  <Application>WPS Presentation</Application>
  <PresentationFormat>On-screen Show (16:9)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Calibri</vt:lpstr>
      <vt:lpstr>Microsoft YaHei</vt:lpstr>
      <vt:lpstr>Arial Unicode MS</vt:lpstr>
      <vt:lpstr>Bahnschrift Condensed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harij</cp:lastModifiedBy>
  <cp:revision>2</cp:revision>
  <dcterms:created xsi:type="dcterms:W3CDTF">2024-10-02T15:14:00Z</dcterms:created>
  <dcterms:modified xsi:type="dcterms:W3CDTF">2024-10-06T08:46:28Z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20FFD00E72C14996B0BDDD9E554CE660_12</vt:lpwstr>
  </property>
  <property fmtid="{D5CDD505-2E9C-101B-9397-08002B2CF9AE}" pid="3" name="KSOProductBuildVer">
    <vt:lpwstr>1033-12.2.0.13472</vt:lpwstr>
  </property>
</Properties>
</file>